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4"/>
  </p:sldMasterIdLst>
  <p:notesMasterIdLst>
    <p:notesMasterId r:id="rId19"/>
  </p:notesMasterIdLst>
  <p:sldIdLst>
    <p:sldId id="270" r:id="rId5"/>
    <p:sldId id="268" r:id="rId6"/>
    <p:sldId id="271" r:id="rId7"/>
    <p:sldId id="273" r:id="rId8"/>
    <p:sldId id="272" r:id="rId9"/>
    <p:sldId id="276" r:id="rId10"/>
    <p:sldId id="269" r:id="rId11"/>
    <p:sldId id="277" r:id="rId12"/>
    <p:sldId id="260" r:id="rId13"/>
    <p:sldId id="274" r:id="rId14"/>
    <p:sldId id="275" r:id="rId15"/>
    <p:sldId id="262" r:id="rId16"/>
    <p:sldId id="266" r:id="rId17"/>
    <p:sldId id="261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D3FA69A-BADC-4D37-9BCC-E8D08AA17583}" v="461" dt="2020-06-05T17:02:06.04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85" autoAdjust="0"/>
    <p:restoredTop sz="91327" autoAdjust="0"/>
  </p:normalViewPr>
  <p:slideViewPr>
    <p:cSldViewPr snapToGrid="0">
      <p:cViewPr varScale="1">
        <p:scale>
          <a:sx n="85" d="100"/>
          <a:sy n="85" d="100"/>
        </p:scale>
        <p:origin x="48" y="4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79B8247-D1EE-41C4-82B7-95265F6DC346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AD6E0F51-A5B9-41AB-84B5-809ED2DDF260}">
      <dgm:prSet/>
      <dgm:spPr/>
      <dgm:t>
        <a:bodyPr/>
        <a:lstStyle/>
        <a:p>
          <a:pPr>
            <a:lnSpc>
              <a:spcPct val="100000"/>
            </a:lnSpc>
          </a:pPr>
          <a:r>
            <a:rPr lang="zh-CN" altLang="en-US" dirty="0"/>
            <a:t>压力传感器</a:t>
          </a:r>
          <a:endParaRPr lang="en-US" dirty="0"/>
        </a:p>
      </dgm:t>
    </dgm:pt>
    <dgm:pt modelId="{5363B67D-1CAB-4AE7-B25D-F0055A6977DC}" type="parTrans" cxnId="{9183D932-B03D-481D-86EF-4755DC61BA8C}">
      <dgm:prSet/>
      <dgm:spPr/>
      <dgm:t>
        <a:bodyPr/>
        <a:lstStyle/>
        <a:p>
          <a:endParaRPr lang="en-US"/>
        </a:p>
      </dgm:t>
    </dgm:pt>
    <dgm:pt modelId="{B7D6F3B2-A6B4-49B2-B2B9-39C039CD1BFD}" type="sibTrans" cxnId="{9183D932-B03D-481D-86EF-4755DC61BA8C}">
      <dgm:prSet/>
      <dgm:spPr/>
      <dgm:t>
        <a:bodyPr/>
        <a:lstStyle/>
        <a:p>
          <a:endParaRPr lang="en-US"/>
        </a:p>
      </dgm:t>
    </dgm:pt>
    <dgm:pt modelId="{25837B7B-138C-4013-B14C-5CC4C83583FA}">
      <dgm:prSet/>
      <dgm:spPr/>
      <dgm:t>
        <a:bodyPr/>
        <a:lstStyle/>
        <a:p>
          <a:pPr>
            <a:lnSpc>
              <a:spcPct val="100000"/>
            </a:lnSpc>
          </a:pPr>
          <a:r>
            <a:rPr lang="zh-CN" altLang="en-US" dirty="0"/>
            <a:t>单片机</a:t>
          </a:r>
          <a:endParaRPr lang="en-US" dirty="0"/>
        </a:p>
      </dgm:t>
    </dgm:pt>
    <dgm:pt modelId="{7CEC7323-6F69-4667-8FF1-6D8736E51E47}" type="parTrans" cxnId="{FC14B5E3-FE5D-4BB4-92A1-78A89ED95D7F}">
      <dgm:prSet/>
      <dgm:spPr/>
      <dgm:t>
        <a:bodyPr/>
        <a:lstStyle/>
        <a:p>
          <a:endParaRPr lang="en-US"/>
        </a:p>
      </dgm:t>
    </dgm:pt>
    <dgm:pt modelId="{11577A98-D677-484B-BC15-7C8D0114A3E8}" type="sibTrans" cxnId="{FC14B5E3-FE5D-4BB4-92A1-78A89ED95D7F}">
      <dgm:prSet/>
      <dgm:spPr/>
      <dgm:t>
        <a:bodyPr/>
        <a:lstStyle/>
        <a:p>
          <a:endParaRPr lang="en-US"/>
        </a:p>
      </dgm:t>
    </dgm:pt>
    <dgm:pt modelId="{38BB498B-A49A-46FE-B15B-233894CBB02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 err="1"/>
            <a:t>WiFi</a:t>
          </a:r>
          <a:r>
            <a:rPr lang="zh-CN" altLang="en-US" dirty="0"/>
            <a:t>模块</a:t>
          </a:r>
          <a:endParaRPr lang="en-US" dirty="0"/>
        </a:p>
      </dgm:t>
    </dgm:pt>
    <dgm:pt modelId="{36971DD1-B122-4C44-B11A-F96B66F4F7ED}" type="parTrans" cxnId="{F99BC708-B01F-4C30-8FCA-0666E5076068}">
      <dgm:prSet/>
      <dgm:spPr/>
      <dgm:t>
        <a:bodyPr/>
        <a:lstStyle/>
        <a:p>
          <a:endParaRPr lang="en-US"/>
        </a:p>
      </dgm:t>
    </dgm:pt>
    <dgm:pt modelId="{D179D78B-9863-411C-98D8-2290D29EBA55}" type="sibTrans" cxnId="{F99BC708-B01F-4C30-8FCA-0666E5076068}">
      <dgm:prSet/>
      <dgm:spPr/>
      <dgm:t>
        <a:bodyPr/>
        <a:lstStyle/>
        <a:p>
          <a:endParaRPr lang="en-US"/>
        </a:p>
      </dgm:t>
    </dgm:pt>
    <dgm:pt modelId="{C12569E0-63A8-49E9-9E6F-338993B45FA9}" type="pres">
      <dgm:prSet presAssocID="{D79B8247-D1EE-41C4-82B7-95265F6DC346}" presName="root" presStyleCnt="0">
        <dgm:presLayoutVars>
          <dgm:dir/>
          <dgm:resizeHandles val="exact"/>
        </dgm:presLayoutVars>
      </dgm:prSet>
      <dgm:spPr/>
    </dgm:pt>
    <dgm:pt modelId="{BAA6DD2B-C5B5-4960-83B9-3979A72F2328}" type="pres">
      <dgm:prSet presAssocID="{AD6E0F51-A5B9-41AB-84B5-809ED2DDF260}" presName="compNode" presStyleCnt="0"/>
      <dgm:spPr/>
    </dgm:pt>
    <dgm:pt modelId="{A00A84D9-039A-4112-9EAE-A24775371BDE}" type="pres">
      <dgm:prSet presAssocID="{AD6E0F51-A5B9-41AB-84B5-809ED2DDF260}" presName="bgRect" presStyleLbl="bgShp" presStyleIdx="0" presStyleCnt="3"/>
      <dgm:spPr/>
    </dgm:pt>
    <dgm:pt modelId="{3724BBBE-E11B-49B4-94F9-D0218A98F2EE}" type="pres">
      <dgm:prSet presAssocID="{AD6E0F51-A5B9-41AB-84B5-809ED2DDF260}" presName="iconRect" presStyleLbl="node1" presStyleIdx="0" presStyleCnt="3"/>
      <dgm:spPr>
        <a:blipFill rotWithShape="1"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</dgm:pt>
    <dgm:pt modelId="{24C64D08-C662-4882-A313-51DA8A3FFA0D}" type="pres">
      <dgm:prSet presAssocID="{AD6E0F51-A5B9-41AB-84B5-809ED2DDF260}" presName="spaceRect" presStyleCnt="0"/>
      <dgm:spPr/>
    </dgm:pt>
    <dgm:pt modelId="{DC50FBA0-7AFC-4098-8A8A-69E637E5BE64}" type="pres">
      <dgm:prSet presAssocID="{AD6E0F51-A5B9-41AB-84B5-809ED2DDF260}" presName="parTx" presStyleLbl="revTx" presStyleIdx="0" presStyleCnt="3">
        <dgm:presLayoutVars>
          <dgm:chMax val="0"/>
          <dgm:chPref val="0"/>
        </dgm:presLayoutVars>
      </dgm:prSet>
      <dgm:spPr/>
    </dgm:pt>
    <dgm:pt modelId="{65DF6DA1-DFE9-4838-9131-8959A00620B4}" type="pres">
      <dgm:prSet presAssocID="{B7D6F3B2-A6B4-49B2-B2B9-39C039CD1BFD}" presName="sibTrans" presStyleCnt="0"/>
      <dgm:spPr/>
    </dgm:pt>
    <dgm:pt modelId="{5C622C04-D5C0-4FDE-AB54-230BC5E13513}" type="pres">
      <dgm:prSet presAssocID="{25837B7B-138C-4013-B14C-5CC4C83583FA}" presName="compNode" presStyleCnt="0"/>
      <dgm:spPr/>
    </dgm:pt>
    <dgm:pt modelId="{F9A1E03C-0D03-4E87-BD8B-BB92388317D0}" type="pres">
      <dgm:prSet presAssocID="{25837B7B-138C-4013-B14C-5CC4C83583FA}" presName="bgRect" presStyleLbl="bgShp" presStyleIdx="1" presStyleCnt="3"/>
      <dgm:spPr/>
    </dgm:pt>
    <dgm:pt modelId="{E0FC6D80-E093-4F2C-817C-25692240F3F0}" type="pres">
      <dgm:prSet presAssocID="{25837B7B-138C-4013-B14C-5CC4C83583FA}" presName="iconRect" presStyleLbl="node1" presStyleIdx="1" presStyleCnt="3"/>
      <dgm:spPr>
        <a:blipFill rotWithShape="1"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</dgm:pt>
    <dgm:pt modelId="{C1F10815-89CB-4EE1-BD14-252E54636079}" type="pres">
      <dgm:prSet presAssocID="{25837B7B-138C-4013-B14C-5CC4C83583FA}" presName="spaceRect" presStyleCnt="0"/>
      <dgm:spPr/>
    </dgm:pt>
    <dgm:pt modelId="{C8477698-0EF6-4396-A11D-2DC24EDC579F}" type="pres">
      <dgm:prSet presAssocID="{25837B7B-138C-4013-B14C-5CC4C83583FA}" presName="parTx" presStyleLbl="revTx" presStyleIdx="1" presStyleCnt="3">
        <dgm:presLayoutVars>
          <dgm:chMax val="0"/>
          <dgm:chPref val="0"/>
        </dgm:presLayoutVars>
      </dgm:prSet>
      <dgm:spPr/>
    </dgm:pt>
    <dgm:pt modelId="{38C6F8AE-07CD-4433-A5BD-CE551660DA85}" type="pres">
      <dgm:prSet presAssocID="{11577A98-D677-484B-BC15-7C8D0114A3E8}" presName="sibTrans" presStyleCnt="0"/>
      <dgm:spPr/>
    </dgm:pt>
    <dgm:pt modelId="{BADCC7EA-FEDB-4146-B149-17A19501B81E}" type="pres">
      <dgm:prSet presAssocID="{38BB498B-A49A-46FE-B15B-233894CBB023}" presName="compNode" presStyleCnt="0"/>
      <dgm:spPr/>
    </dgm:pt>
    <dgm:pt modelId="{BDEF6A35-419D-407E-B92B-4503E114731C}" type="pres">
      <dgm:prSet presAssocID="{38BB498B-A49A-46FE-B15B-233894CBB023}" presName="bgRect" presStyleLbl="bgShp" presStyleIdx="2" presStyleCnt="3"/>
      <dgm:spPr/>
    </dgm:pt>
    <dgm:pt modelId="{18D2DD26-3491-43B8-8029-040BD7FE70CB}" type="pres">
      <dgm:prSet presAssocID="{38BB498B-A49A-46FE-B15B-233894CBB023}" presName="iconRect" presStyleLbl="node1" presStyleIdx="2" presStyleCnt="3"/>
      <dgm:spPr>
        <a:blipFill rotWithShape="1"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esentation with Checklist"/>
        </a:ext>
      </dgm:extLst>
    </dgm:pt>
    <dgm:pt modelId="{2EE8B000-12B1-48BD-9530-91F50B253206}" type="pres">
      <dgm:prSet presAssocID="{38BB498B-A49A-46FE-B15B-233894CBB023}" presName="spaceRect" presStyleCnt="0"/>
      <dgm:spPr/>
    </dgm:pt>
    <dgm:pt modelId="{35402746-5CC4-41E1-B4BC-AF9AFDC8777F}" type="pres">
      <dgm:prSet presAssocID="{38BB498B-A49A-46FE-B15B-233894CBB023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F99BC708-B01F-4C30-8FCA-0666E5076068}" srcId="{D79B8247-D1EE-41C4-82B7-95265F6DC346}" destId="{38BB498B-A49A-46FE-B15B-233894CBB023}" srcOrd="2" destOrd="0" parTransId="{36971DD1-B122-4C44-B11A-F96B66F4F7ED}" sibTransId="{D179D78B-9863-411C-98D8-2290D29EBA55}"/>
    <dgm:cxn modelId="{FE5BAC19-B761-487C-9AC2-48B28B12C67A}" type="presOf" srcId="{AD6E0F51-A5B9-41AB-84B5-809ED2DDF260}" destId="{DC50FBA0-7AFC-4098-8A8A-69E637E5BE64}" srcOrd="0" destOrd="0" presId="urn:microsoft.com/office/officeart/2018/2/layout/IconVerticalSolidList"/>
    <dgm:cxn modelId="{9183D932-B03D-481D-86EF-4755DC61BA8C}" srcId="{D79B8247-D1EE-41C4-82B7-95265F6DC346}" destId="{AD6E0F51-A5B9-41AB-84B5-809ED2DDF260}" srcOrd="0" destOrd="0" parTransId="{5363B67D-1CAB-4AE7-B25D-F0055A6977DC}" sibTransId="{B7D6F3B2-A6B4-49B2-B2B9-39C039CD1BFD}"/>
    <dgm:cxn modelId="{545EA93C-469E-4F98-801B-2CBACCE1E4AB}" type="presOf" srcId="{D79B8247-D1EE-41C4-82B7-95265F6DC346}" destId="{C12569E0-63A8-49E9-9E6F-338993B45FA9}" srcOrd="0" destOrd="0" presId="urn:microsoft.com/office/officeart/2018/2/layout/IconVerticalSolidList"/>
    <dgm:cxn modelId="{FC14B5E3-FE5D-4BB4-92A1-78A89ED95D7F}" srcId="{D79B8247-D1EE-41C4-82B7-95265F6DC346}" destId="{25837B7B-138C-4013-B14C-5CC4C83583FA}" srcOrd="1" destOrd="0" parTransId="{7CEC7323-6F69-4667-8FF1-6D8736E51E47}" sibTransId="{11577A98-D677-484B-BC15-7C8D0114A3E8}"/>
    <dgm:cxn modelId="{106AAAE7-93F4-4EFB-A967-42DB1D1CE623}" type="presOf" srcId="{25837B7B-138C-4013-B14C-5CC4C83583FA}" destId="{C8477698-0EF6-4396-A11D-2DC24EDC579F}" srcOrd="0" destOrd="0" presId="urn:microsoft.com/office/officeart/2018/2/layout/IconVerticalSolidList"/>
    <dgm:cxn modelId="{1020B0EC-C119-4136-A11D-B2F808B9EDBD}" type="presOf" srcId="{38BB498B-A49A-46FE-B15B-233894CBB023}" destId="{35402746-5CC4-41E1-B4BC-AF9AFDC8777F}" srcOrd="0" destOrd="0" presId="urn:microsoft.com/office/officeart/2018/2/layout/IconVerticalSolidList"/>
    <dgm:cxn modelId="{9B1F3B54-4D44-4A70-BF11-C92D0ABE478E}" type="presParOf" srcId="{C12569E0-63A8-49E9-9E6F-338993B45FA9}" destId="{BAA6DD2B-C5B5-4960-83B9-3979A72F2328}" srcOrd="0" destOrd="0" presId="urn:microsoft.com/office/officeart/2018/2/layout/IconVerticalSolidList"/>
    <dgm:cxn modelId="{C346D0A9-7E9F-4756-9E25-B40AAB4F15FF}" type="presParOf" srcId="{BAA6DD2B-C5B5-4960-83B9-3979A72F2328}" destId="{A00A84D9-039A-4112-9EAE-A24775371BDE}" srcOrd="0" destOrd="0" presId="urn:microsoft.com/office/officeart/2018/2/layout/IconVerticalSolidList"/>
    <dgm:cxn modelId="{A4F0DC97-6178-45A6-8FA6-2260446DBC3A}" type="presParOf" srcId="{BAA6DD2B-C5B5-4960-83B9-3979A72F2328}" destId="{3724BBBE-E11B-49B4-94F9-D0218A98F2EE}" srcOrd="1" destOrd="0" presId="urn:microsoft.com/office/officeart/2018/2/layout/IconVerticalSolidList"/>
    <dgm:cxn modelId="{8A016402-37FA-44DA-A438-A4BE5DCD45F5}" type="presParOf" srcId="{BAA6DD2B-C5B5-4960-83B9-3979A72F2328}" destId="{24C64D08-C662-4882-A313-51DA8A3FFA0D}" srcOrd="2" destOrd="0" presId="urn:microsoft.com/office/officeart/2018/2/layout/IconVerticalSolidList"/>
    <dgm:cxn modelId="{9B81CAD1-D471-46E9-9681-3C087CF1CECB}" type="presParOf" srcId="{BAA6DD2B-C5B5-4960-83B9-3979A72F2328}" destId="{DC50FBA0-7AFC-4098-8A8A-69E637E5BE64}" srcOrd="3" destOrd="0" presId="urn:microsoft.com/office/officeart/2018/2/layout/IconVerticalSolidList"/>
    <dgm:cxn modelId="{0A1CDAFE-70E8-4350-AD9E-E97527AC4A55}" type="presParOf" srcId="{C12569E0-63A8-49E9-9E6F-338993B45FA9}" destId="{65DF6DA1-DFE9-4838-9131-8959A00620B4}" srcOrd="1" destOrd="0" presId="urn:microsoft.com/office/officeart/2018/2/layout/IconVerticalSolidList"/>
    <dgm:cxn modelId="{90437A2D-2FE9-4AE5-9817-9EE6648A2970}" type="presParOf" srcId="{C12569E0-63A8-49E9-9E6F-338993B45FA9}" destId="{5C622C04-D5C0-4FDE-AB54-230BC5E13513}" srcOrd="2" destOrd="0" presId="urn:microsoft.com/office/officeart/2018/2/layout/IconVerticalSolidList"/>
    <dgm:cxn modelId="{4109D814-BD26-4725-B3A0-C6A6EC51A680}" type="presParOf" srcId="{5C622C04-D5C0-4FDE-AB54-230BC5E13513}" destId="{F9A1E03C-0D03-4E87-BD8B-BB92388317D0}" srcOrd="0" destOrd="0" presId="urn:microsoft.com/office/officeart/2018/2/layout/IconVerticalSolidList"/>
    <dgm:cxn modelId="{7A73B48D-B803-4AA8-AA88-F8D3CA38C9B4}" type="presParOf" srcId="{5C622C04-D5C0-4FDE-AB54-230BC5E13513}" destId="{E0FC6D80-E093-4F2C-817C-25692240F3F0}" srcOrd="1" destOrd="0" presId="urn:microsoft.com/office/officeart/2018/2/layout/IconVerticalSolidList"/>
    <dgm:cxn modelId="{AAC98C64-4C7B-4162-A146-2FF53FA304D8}" type="presParOf" srcId="{5C622C04-D5C0-4FDE-AB54-230BC5E13513}" destId="{C1F10815-89CB-4EE1-BD14-252E54636079}" srcOrd="2" destOrd="0" presId="urn:microsoft.com/office/officeart/2018/2/layout/IconVerticalSolidList"/>
    <dgm:cxn modelId="{3D67E378-4FAB-42A0-8D95-BAF65773D9D5}" type="presParOf" srcId="{5C622C04-D5C0-4FDE-AB54-230BC5E13513}" destId="{C8477698-0EF6-4396-A11D-2DC24EDC579F}" srcOrd="3" destOrd="0" presId="urn:microsoft.com/office/officeart/2018/2/layout/IconVerticalSolidList"/>
    <dgm:cxn modelId="{D4F574D8-A1C7-42D6-B66F-B57E12ECE9BB}" type="presParOf" srcId="{C12569E0-63A8-49E9-9E6F-338993B45FA9}" destId="{38C6F8AE-07CD-4433-A5BD-CE551660DA85}" srcOrd="3" destOrd="0" presId="urn:microsoft.com/office/officeart/2018/2/layout/IconVerticalSolidList"/>
    <dgm:cxn modelId="{8E52C208-8B2C-4B7E-9BA1-81185D9D8CAD}" type="presParOf" srcId="{C12569E0-63A8-49E9-9E6F-338993B45FA9}" destId="{BADCC7EA-FEDB-4146-B149-17A19501B81E}" srcOrd="4" destOrd="0" presId="urn:microsoft.com/office/officeart/2018/2/layout/IconVerticalSolidList"/>
    <dgm:cxn modelId="{8431329F-08CC-499E-940B-508766A43E72}" type="presParOf" srcId="{BADCC7EA-FEDB-4146-B149-17A19501B81E}" destId="{BDEF6A35-419D-407E-B92B-4503E114731C}" srcOrd="0" destOrd="0" presId="urn:microsoft.com/office/officeart/2018/2/layout/IconVerticalSolidList"/>
    <dgm:cxn modelId="{A841D11A-E37C-4EC5-92D0-BCFB22F9C167}" type="presParOf" srcId="{BADCC7EA-FEDB-4146-B149-17A19501B81E}" destId="{18D2DD26-3491-43B8-8029-040BD7FE70CB}" srcOrd="1" destOrd="0" presId="urn:microsoft.com/office/officeart/2018/2/layout/IconVerticalSolidList"/>
    <dgm:cxn modelId="{708997CB-10EE-4A05-AE15-F531784A3167}" type="presParOf" srcId="{BADCC7EA-FEDB-4146-B149-17A19501B81E}" destId="{2EE8B000-12B1-48BD-9530-91F50B253206}" srcOrd="2" destOrd="0" presId="urn:microsoft.com/office/officeart/2018/2/layout/IconVerticalSolidList"/>
    <dgm:cxn modelId="{B94D2A87-266A-492D-8490-CACD9DE7D520}" type="presParOf" srcId="{BADCC7EA-FEDB-4146-B149-17A19501B81E}" destId="{35402746-5CC4-41E1-B4BC-AF9AFDC8777F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00A84D9-039A-4112-9EAE-A24775371BDE}">
      <dsp:nvSpPr>
        <dsp:cNvPr id="0" name=""/>
        <dsp:cNvSpPr/>
      </dsp:nvSpPr>
      <dsp:spPr>
        <a:xfrm>
          <a:off x="0" y="445"/>
          <a:ext cx="4995863" cy="10425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724BBBE-E11B-49B4-94F9-D0218A98F2EE}">
      <dsp:nvSpPr>
        <dsp:cNvPr id="0" name=""/>
        <dsp:cNvSpPr/>
      </dsp:nvSpPr>
      <dsp:spPr>
        <a:xfrm>
          <a:off x="315358" y="235009"/>
          <a:ext cx="573378" cy="573378"/>
        </a:xfrm>
        <a:prstGeom prst="rect">
          <a:avLst/>
        </a:prstGeom>
        <a:blipFill rotWithShape="1"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9050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50FBA0-7AFC-4098-8A8A-69E637E5BE64}">
      <dsp:nvSpPr>
        <dsp:cNvPr id="0" name=""/>
        <dsp:cNvSpPr/>
      </dsp:nvSpPr>
      <dsp:spPr>
        <a:xfrm>
          <a:off x="1204094" y="445"/>
          <a:ext cx="3791768" cy="10425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332" tIns="110332" rIns="110332" bIns="110332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500" kern="1200" dirty="0"/>
            <a:t>压力传感器</a:t>
          </a:r>
          <a:endParaRPr lang="en-US" sz="2500" kern="1200" dirty="0"/>
        </a:p>
      </dsp:txBody>
      <dsp:txXfrm>
        <a:off x="1204094" y="445"/>
        <a:ext cx="3791768" cy="1042505"/>
      </dsp:txXfrm>
    </dsp:sp>
    <dsp:sp modelId="{F9A1E03C-0D03-4E87-BD8B-BB92388317D0}">
      <dsp:nvSpPr>
        <dsp:cNvPr id="0" name=""/>
        <dsp:cNvSpPr/>
      </dsp:nvSpPr>
      <dsp:spPr>
        <a:xfrm>
          <a:off x="0" y="1303578"/>
          <a:ext cx="4995863" cy="1042505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0FC6D80-E093-4F2C-817C-25692240F3F0}">
      <dsp:nvSpPr>
        <dsp:cNvPr id="0" name=""/>
        <dsp:cNvSpPr/>
      </dsp:nvSpPr>
      <dsp:spPr>
        <a:xfrm>
          <a:off x="315358" y="1538141"/>
          <a:ext cx="573378" cy="573378"/>
        </a:xfrm>
        <a:prstGeom prst="rect">
          <a:avLst/>
        </a:prstGeom>
        <a:blipFill rotWithShape="1"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9050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477698-0EF6-4396-A11D-2DC24EDC579F}">
      <dsp:nvSpPr>
        <dsp:cNvPr id="0" name=""/>
        <dsp:cNvSpPr/>
      </dsp:nvSpPr>
      <dsp:spPr>
        <a:xfrm>
          <a:off x="1204094" y="1303578"/>
          <a:ext cx="3791768" cy="10425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332" tIns="110332" rIns="110332" bIns="110332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500" kern="1200" dirty="0"/>
            <a:t>单片机</a:t>
          </a:r>
          <a:endParaRPr lang="en-US" sz="2500" kern="1200" dirty="0"/>
        </a:p>
      </dsp:txBody>
      <dsp:txXfrm>
        <a:off x="1204094" y="1303578"/>
        <a:ext cx="3791768" cy="1042505"/>
      </dsp:txXfrm>
    </dsp:sp>
    <dsp:sp modelId="{BDEF6A35-419D-407E-B92B-4503E114731C}">
      <dsp:nvSpPr>
        <dsp:cNvPr id="0" name=""/>
        <dsp:cNvSpPr/>
      </dsp:nvSpPr>
      <dsp:spPr>
        <a:xfrm>
          <a:off x="0" y="2606710"/>
          <a:ext cx="4995863" cy="1042505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8D2DD26-3491-43B8-8029-040BD7FE70CB}">
      <dsp:nvSpPr>
        <dsp:cNvPr id="0" name=""/>
        <dsp:cNvSpPr/>
      </dsp:nvSpPr>
      <dsp:spPr>
        <a:xfrm>
          <a:off x="315358" y="2841274"/>
          <a:ext cx="573378" cy="573378"/>
        </a:xfrm>
        <a:prstGeom prst="rect">
          <a:avLst/>
        </a:prstGeom>
        <a:blipFill rotWithShape="1"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9050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402746-5CC4-41E1-B4BC-AF9AFDC8777F}">
      <dsp:nvSpPr>
        <dsp:cNvPr id="0" name=""/>
        <dsp:cNvSpPr/>
      </dsp:nvSpPr>
      <dsp:spPr>
        <a:xfrm>
          <a:off x="1204094" y="2606710"/>
          <a:ext cx="3791768" cy="10425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332" tIns="110332" rIns="110332" bIns="110332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 err="1"/>
            <a:t>WiFi</a:t>
          </a:r>
          <a:r>
            <a:rPr lang="zh-CN" altLang="en-US" sz="2500" kern="1200" dirty="0"/>
            <a:t>模块</a:t>
          </a:r>
          <a:endParaRPr lang="en-US" sz="2500" kern="1200" dirty="0"/>
        </a:p>
      </dsp:txBody>
      <dsp:txXfrm>
        <a:off x="1204094" y="2606710"/>
        <a:ext cx="3791768" cy="104250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1EC09C-9CDC-48F0-BB82-ED223F986966}" type="datetimeFigureOut">
              <a:rPr lang="en-US" smtClean="0"/>
              <a:t>6/29/2020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46CEE3-4835-4F73-BA0B-02C09C03871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90889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和已有的智能枕头不同，智能枕芯的外观是这样的。它的硬件部分由压力传感器，单片机，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WiFi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模块构成。把它放在普通枕头下面，它就能将普通枕头变成智能枕头。它能和其它智能设备协作工作，并且价格低廉，易于推广。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46CEE3-4835-4F73-BA0B-02C09C038718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41283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硬件会将收集到的数据发送给云服务器，服务器结合用户在网站中的的设置，依据深度学习的算法做出决策，并且通知各种设备做出响应。比如在睡觉和起来的时候自动开关灯，已经起床后自动关闭正在响的闹钟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46CEE3-4835-4F73-BA0B-02C09C038718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6489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46CEE3-4835-4F73-BA0B-02C09C038718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44706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9D874152-028B-486A-9CCC-467A5536A7DC}" type="datetime1">
              <a:rPr lang="en-US" smtClean="0"/>
              <a:t>6/29/2020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1558FF-9F53-4DAD-84A1-1EEE4F190FF1}" type="datetime1">
              <a:rPr lang="en-US" smtClean="0"/>
              <a:t>6/29/2020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8FA1A6-D89D-4E0B-ACDC-F92429034F56}" type="datetime1">
              <a:rPr lang="en-US" smtClean="0"/>
              <a:t>6/29/2020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A382F0-6EA8-4D82-951F-1579D6A93CC4}" type="datetime1">
              <a:rPr lang="en-US" smtClean="0"/>
              <a:t>6/29/2020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E913C-F349-4CE3-A910-0EA13427FE0D}" type="datetime1">
              <a:rPr lang="en-US" smtClean="0"/>
              <a:t>6/29/2020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4C5C7-4D27-4EBE-9DB8-92F5F0F40B34}" type="datetime1">
              <a:rPr lang="en-US" smtClean="0"/>
              <a:t>6/29/2020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DAF82-EDB2-4FBF-83F4-247A1B3455CB}" type="datetime1">
              <a:rPr lang="en-US" smtClean="0"/>
              <a:t>6/29/2020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E59DB-4C5A-44A3-897C-FF6803F94296}" type="datetime1">
              <a:rPr lang="en-US" smtClean="0"/>
              <a:t>6/29/2020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6B6E0-E0F8-4800-BD74-7D33DFE5ED7E}" type="datetime1">
              <a:rPr lang="en-US" smtClean="0"/>
              <a:t>6/29/2020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6DC824-D0E7-4046-8B44-4AAD1C4DE2CF}" type="datetime1">
              <a:rPr lang="en-US" smtClean="0"/>
              <a:t>6/29/2020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FC221C-17A4-4F42-9F54-9F7E03AA1BBB}" type="datetime1">
              <a:rPr lang="en-US" smtClean="0"/>
              <a:t>6/29/2020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D7CBA-5256-42F3-BAB5-33F095514AE3}" type="datetime1">
              <a:rPr lang="en-US" smtClean="0"/>
              <a:t>6/29/2020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80C04-2E33-403B-B014-7E203A57326C}" type="datetime1">
              <a:rPr lang="en-US" smtClean="0"/>
              <a:t>6/29/2020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92A49D-7D7F-4D69-A8AA-65D6B58C15F2}" type="datetime1">
              <a:rPr lang="en-US" smtClean="0"/>
              <a:t>6/29/2020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02903-36C1-4F6B-9F27-EA2305255204}" type="datetime1">
              <a:rPr lang="en-US" smtClean="0"/>
              <a:t>6/29/2020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8BBFA8-C775-4121-A7F6-6851C8035873}" type="datetime1">
              <a:rPr lang="en-US" smtClean="0"/>
              <a:t>6/29/2020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C01760-8EEC-4A4C-BD0D-3CDAAA80A266}" type="datetime1">
              <a:rPr lang="en-US" smtClean="0"/>
              <a:t>6/29/2020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183DE74-4CAD-4852-95E7-A055FD779420}" type="datetime1">
              <a:rPr lang="en-US" smtClean="0"/>
              <a:t>6/29/2020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8" r:id="rId14"/>
    <p:sldLayoutId id="2147483667" r:id="rId15"/>
    <p:sldLayoutId id="2147483658" r:id="rId16"/>
    <p:sldLayoutId id="2147483659" r:id="rId17"/>
  </p:sldLayoutIdLst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gif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4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10" Type="http://schemas.openxmlformats.org/officeDocument/2006/relationships/image" Target="../media/image12.png"/><Relationship Id="rId4" Type="http://schemas.openxmlformats.org/officeDocument/2006/relationships/diagramData" Target="../diagrams/data1.xml"/><Relationship Id="rId9" Type="http://schemas.openxmlformats.org/officeDocument/2006/relationships/image" Target="../media/image11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svg"/><Relationship Id="rId3" Type="http://schemas.openxmlformats.org/officeDocument/2006/relationships/image" Target="../media/image13.png"/><Relationship Id="rId7" Type="http://schemas.openxmlformats.org/officeDocument/2006/relationships/image" Target="../media/image17.svg"/><Relationship Id="rId12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11" Type="http://schemas.openxmlformats.org/officeDocument/2006/relationships/image" Target="../media/image21.svg"/><Relationship Id="rId5" Type="http://schemas.openxmlformats.org/officeDocument/2006/relationships/image" Target="../media/image15.sv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EF67BC-25BD-480C-9A87-E6E3130F85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7137" y="2218268"/>
            <a:ext cx="7197726" cy="2421464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zh-CN" altLang="en-US" sz="6000" dirty="0"/>
              <a:t>智能枕芯</a:t>
            </a:r>
            <a:br>
              <a:rPr lang="en-US" altLang="zh-CN" sz="6000" dirty="0"/>
            </a:b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3107253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3281EDF-FAC0-40F2-AC96-CDBB92F83B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70908" y="2141538"/>
            <a:ext cx="9161208" cy="3649662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3B933135-EBCC-4935-A1E8-BB4F1E71E3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后端服务器</a:t>
            </a:r>
            <a:endParaRPr lang="en-US" dirty="0"/>
          </a:p>
        </p:txBody>
      </p:sp>
      <p:sp>
        <p:nvSpPr>
          <p:cNvPr id="5" name="Flowchart: Alternate Process 4">
            <a:extLst>
              <a:ext uri="{FF2B5EF4-FFF2-40B4-BE49-F238E27FC236}">
                <a16:creationId xmlns:a16="http://schemas.microsoft.com/office/drawing/2014/main" id="{F57E3D70-FE90-49FB-8FDC-A36005AA1D04}"/>
              </a:ext>
            </a:extLst>
          </p:cNvPr>
          <p:cNvSpPr/>
          <p:nvPr/>
        </p:nvSpPr>
        <p:spPr>
          <a:xfrm>
            <a:off x="6518962" y="3435724"/>
            <a:ext cx="1828800" cy="731520"/>
          </a:xfrm>
          <a:prstGeom prst="flowChartAlternateProcess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85F0504-FF9D-4EAB-9621-18E19857EB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28599" y="3435724"/>
            <a:ext cx="18288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795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3.33333E-6 L -0.1629 0.0594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151" y="296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629 0.05949 L -0.16407 0.21551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" y="78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6407 0.21551 L -0.16355 -0.14051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" y="-178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6354 -0.14051 L -0.00026 -0.14445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90" y="-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5" grpId="2" animBg="1"/>
      <p:bldP spid="5" grpId="3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Placeholder 11">
            <a:extLst>
              <a:ext uri="{FF2B5EF4-FFF2-40B4-BE49-F238E27FC236}">
                <a16:creationId xmlns:a16="http://schemas.microsoft.com/office/drawing/2014/main" id="{94536A30-E805-4EDF-9039-E0D25CB40A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869059" y="0"/>
            <a:ext cx="4322942" cy="6858000"/>
          </a:xfrm>
          <a:prstGeom prst="rect">
            <a:avLst/>
          </a:prstGeom>
        </p:spPr>
      </p:pic>
      <p:sp>
        <p:nvSpPr>
          <p:cNvPr id="24" name="Flowchart: Alternate Process 23">
            <a:extLst>
              <a:ext uri="{FF2B5EF4-FFF2-40B4-BE49-F238E27FC236}">
                <a16:creationId xmlns:a16="http://schemas.microsoft.com/office/drawing/2014/main" id="{6F81274D-0999-4191-877A-53CA6AD326D9}"/>
              </a:ext>
            </a:extLst>
          </p:cNvPr>
          <p:cNvSpPr/>
          <p:nvPr/>
        </p:nvSpPr>
        <p:spPr>
          <a:xfrm>
            <a:off x="9282333" y="5210736"/>
            <a:ext cx="1828800" cy="731520"/>
          </a:xfrm>
          <a:prstGeom prst="flowChartAlternateProcess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2F3282-5120-401E-B1CD-0A529EF7A49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378067" y="-1"/>
            <a:ext cx="1490992" cy="6857999"/>
          </a:xfrm>
        </p:spPr>
        <p:txBody>
          <a:bodyPr>
            <a:normAutofit/>
          </a:bodyPr>
          <a:lstStyle/>
          <a:p>
            <a:pPr algn="ctr"/>
            <a:r>
              <a:rPr lang="zh-CN" altLang="en-US" dirty="0"/>
              <a:t>基于深度学习的</a:t>
            </a:r>
            <a:br>
              <a:rPr lang="en-US" altLang="zh-CN" dirty="0"/>
            </a:br>
            <a:r>
              <a:rPr lang="zh-CN" altLang="en-US" dirty="0"/>
              <a:t>睡眠状态预测算法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BDE6355-0C8A-4442-9DD6-A4E62FB50D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6378066" cy="6858000"/>
          </a:xfrm>
          <a:prstGeom prst="rect">
            <a:avLst/>
          </a:prstGeom>
        </p:spPr>
      </p:pic>
      <p:sp>
        <p:nvSpPr>
          <p:cNvPr id="9" name="Flowchart: Alternate Process 8">
            <a:extLst>
              <a:ext uri="{FF2B5EF4-FFF2-40B4-BE49-F238E27FC236}">
                <a16:creationId xmlns:a16="http://schemas.microsoft.com/office/drawing/2014/main" id="{3C028DD2-4344-4EB9-AB25-F84EB069B0A6}"/>
              </a:ext>
            </a:extLst>
          </p:cNvPr>
          <p:cNvSpPr/>
          <p:nvPr/>
        </p:nvSpPr>
        <p:spPr>
          <a:xfrm>
            <a:off x="1866492" y="3896646"/>
            <a:ext cx="2286000" cy="731520"/>
          </a:xfrm>
          <a:prstGeom prst="flowChartAlternateProcess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lowchart: Alternate Process 9">
            <a:extLst>
              <a:ext uri="{FF2B5EF4-FFF2-40B4-BE49-F238E27FC236}">
                <a16:creationId xmlns:a16="http://schemas.microsoft.com/office/drawing/2014/main" id="{B77536BB-2605-4EEF-8FF1-D71FCAC5FD7E}"/>
              </a:ext>
            </a:extLst>
          </p:cNvPr>
          <p:cNvSpPr/>
          <p:nvPr/>
        </p:nvSpPr>
        <p:spPr>
          <a:xfrm>
            <a:off x="2323692" y="1760171"/>
            <a:ext cx="1371600" cy="731520"/>
          </a:xfrm>
          <a:prstGeom prst="flowChartAlternateProcess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4D8F946-9D32-470B-B66F-D56DEC036429}"/>
              </a:ext>
            </a:extLst>
          </p:cNvPr>
          <p:cNvCxnSpPr>
            <a:stCxn id="10" idx="3"/>
            <a:endCxn id="2" idx="3"/>
          </p:cNvCxnSpPr>
          <p:nvPr/>
        </p:nvCxnSpPr>
        <p:spPr>
          <a:xfrm>
            <a:off x="3695292" y="2125931"/>
            <a:ext cx="4173767" cy="130306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844B899-3DAE-40AE-8AD3-3A840542D9F1}"/>
              </a:ext>
            </a:extLst>
          </p:cNvPr>
          <p:cNvCxnSpPr>
            <a:stCxn id="9" idx="3"/>
            <a:endCxn id="25" idx="1"/>
          </p:cNvCxnSpPr>
          <p:nvPr/>
        </p:nvCxnSpPr>
        <p:spPr>
          <a:xfrm flipV="1">
            <a:off x="4152492" y="3429000"/>
            <a:ext cx="3716567" cy="8334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4857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2.96296E-6 L -0.06654 -0.1472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33" y="-736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6654 -0.14722 L -0.06537 -0.29143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" y="-7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6536 -0.29143 L -0.06537 -0.43842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6" y="-687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6537 -0.43842 L -0.06758 -0.58449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7" y="-740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4" grpId="1" animBg="1"/>
      <p:bldP spid="24" grpId="2" animBg="1"/>
      <p:bldP spid="24" grpId="3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649C88B1-97AE-4119-A2D7-A70C15AF0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779" y="2700866"/>
            <a:ext cx="2591789" cy="1456267"/>
          </a:xfrm>
        </p:spPr>
        <p:txBody>
          <a:bodyPr/>
          <a:lstStyle/>
          <a:p>
            <a:pPr algn="ctr"/>
            <a:r>
              <a:rPr lang="zh-CN" altLang="en-US" dirty="0"/>
              <a:t>前端架构</a:t>
            </a:r>
            <a:endParaRPr lang="en-US" dirty="0"/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9E26115C-2B8E-4641-8444-AF9C5C35E6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83619" y="93401"/>
            <a:ext cx="7579254" cy="6671198"/>
          </a:xfrm>
        </p:spPr>
      </p:pic>
    </p:spTree>
    <p:extLst>
      <p:ext uri="{BB962C8B-B14F-4D97-AF65-F5344CB8AC3E}">
        <p14:creationId xmlns:p14="http://schemas.microsoft.com/office/powerpoint/2010/main" val="3407968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649C88B1-97AE-4119-A2D7-A70C15AF0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7536" y="2700866"/>
            <a:ext cx="3445879" cy="1456267"/>
          </a:xfrm>
        </p:spPr>
        <p:txBody>
          <a:bodyPr/>
          <a:lstStyle/>
          <a:p>
            <a:pPr algn="ctr"/>
            <a:r>
              <a:rPr lang="zh-CN" altLang="en-US" dirty="0"/>
              <a:t>前端操作逻辑</a:t>
            </a:r>
            <a:endParaRPr 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C38FE011-96A0-4030-A528-E9A2AAD220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7819" y="61366"/>
            <a:ext cx="3992876" cy="6748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358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77437-D1DC-48ED-9745-C083CB05D6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7137" y="1964268"/>
            <a:ext cx="7197726" cy="242146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zh-CN" altLang="en-US" sz="3600" cap="all" dirty="0"/>
              <a:t>致谢</a:t>
            </a:r>
            <a:endParaRPr lang="en-US" sz="3600" cap="all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09F885-CE10-41A4-B8AD-8559951D07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97137" y="4385732"/>
            <a:ext cx="7197726" cy="140546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zh-CN" altLang="en-US" dirty="0"/>
              <a:t>感谢各位评委的观看</a:t>
            </a:r>
            <a:endParaRPr lang="en-US" altLang="zh-CN" dirty="0"/>
          </a:p>
          <a:p>
            <a:pPr algn="ctr"/>
            <a:r>
              <a:rPr lang="zh-CN" altLang="en-US" dirty="0"/>
              <a:t>也感谢我们的指导老师</a:t>
            </a:r>
            <a:endParaRPr lang="en-US" altLang="zh-CN" dirty="0"/>
          </a:p>
          <a:p>
            <a:pPr algn="ctr"/>
            <a:r>
              <a:rPr lang="zh-CN" altLang="en-US" dirty="0"/>
              <a:t>同时谢一路上为我们提供支持与帮助的人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9234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8">
            <a:extLst>
              <a:ext uri="{FF2B5EF4-FFF2-40B4-BE49-F238E27FC236}">
                <a16:creationId xmlns:a16="http://schemas.microsoft.com/office/drawing/2014/main" id="{492213E3-5FB6-4279-A53B-8F4CCA08183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821363" y="2720103"/>
            <a:ext cx="4993925" cy="2493499"/>
          </a:xfrm>
          <a:prstGeom prst="roundRect">
            <a:avLst>
              <a:gd name="adj" fmla="val 5000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6D46987-7130-486F-90AC-050ACDED7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dirty="0"/>
              <a:t>枕芯</a:t>
            </a:r>
            <a:endParaRPr lang="en-US" dirty="0"/>
          </a:p>
        </p:txBody>
      </p:sp>
      <p:graphicFrame>
        <p:nvGraphicFramePr>
          <p:cNvPr id="28" name="Content Placeholder 2">
            <a:extLst>
              <a:ext uri="{FF2B5EF4-FFF2-40B4-BE49-F238E27FC236}">
                <a16:creationId xmlns:a16="http://schemas.microsoft.com/office/drawing/2014/main" id="{B65B788F-1ACE-4C5C-A4EC-2D6A054D66E5}"/>
              </a:ext>
            </a:extLst>
          </p:cNvPr>
          <p:cNvGraphicFramePr>
            <a:graphicFrameLocks noGrp="1"/>
          </p:cNvGraphicFramePr>
          <p:nvPr>
            <p:ph sz="half" idx="1"/>
          </p:nvPr>
        </p:nvGraphicFramePr>
        <p:xfrm>
          <a:off x="685800" y="2141538"/>
          <a:ext cx="4995863" cy="36496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41" name="Content Placeholder 7">
            <a:extLst>
              <a:ext uri="{FF2B5EF4-FFF2-40B4-BE49-F238E27FC236}">
                <a16:creationId xmlns:a16="http://schemas.microsoft.com/office/drawing/2014/main" id="{557F952E-7449-4B61-AF07-BF48777CC01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19426" y="2719136"/>
            <a:ext cx="4995862" cy="2494466"/>
          </a:xfrm>
          <a:prstGeom prst="roundRect">
            <a:avLst>
              <a:gd name="adj" fmla="val 5000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2" name="Content Placeholder 8">
            <a:extLst>
              <a:ext uri="{FF2B5EF4-FFF2-40B4-BE49-F238E27FC236}">
                <a16:creationId xmlns:a16="http://schemas.microsoft.com/office/drawing/2014/main" id="{4E9608AC-66C1-4F07-A6CE-D7A55E77741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10"/>
          <a:srcRect/>
          <a:stretch/>
        </p:blipFill>
        <p:spPr>
          <a:xfrm>
            <a:off x="5821363" y="2719136"/>
            <a:ext cx="4993925" cy="2494466"/>
          </a:xfrm>
          <a:prstGeom prst="roundRect">
            <a:avLst>
              <a:gd name="adj" fmla="val 5000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48927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5A568FD-A4E9-4BC4-A8EF-D1FB11030EA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85799" y="643133"/>
            <a:ext cx="8229600" cy="57004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4" name="Title 23">
            <a:extLst>
              <a:ext uri="{FF2B5EF4-FFF2-40B4-BE49-F238E27FC236}">
                <a16:creationId xmlns:a16="http://schemas.microsoft.com/office/drawing/2014/main" id="{3A0C04B1-AB3B-46B9-AF2B-8B87F3D3AA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dirty="0"/>
              <a:t>智能</a:t>
            </a:r>
            <a:endParaRPr lang="en-US" dirty="0"/>
          </a:p>
        </p:txBody>
      </p:sp>
      <p:pic>
        <p:nvPicPr>
          <p:cNvPr id="17" name="Graphic 16" descr="Alarm clock">
            <a:extLst>
              <a:ext uri="{FF2B5EF4-FFF2-40B4-BE49-F238E27FC236}">
                <a16:creationId xmlns:a16="http://schemas.microsoft.com/office/drawing/2014/main" id="{123BEEFB-E806-4112-BDF7-255D398961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14746" y="5429151"/>
            <a:ext cx="914400" cy="914400"/>
          </a:xfrm>
          <a:prstGeom prst="rect">
            <a:avLst/>
          </a:prstGeom>
        </p:spPr>
      </p:pic>
      <p:pic>
        <p:nvPicPr>
          <p:cNvPr id="19" name="Graphic 18" descr="Alarm Ringing">
            <a:extLst>
              <a:ext uri="{FF2B5EF4-FFF2-40B4-BE49-F238E27FC236}">
                <a16:creationId xmlns:a16="http://schemas.microsoft.com/office/drawing/2014/main" id="{CB55385D-3561-4C16-91B8-A9551F56312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914746" y="5429151"/>
            <a:ext cx="914400" cy="914400"/>
          </a:xfrm>
          <a:prstGeom prst="rect">
            <a:avLst/>
          </a:prstGeom>
        </p:spPr>
      </p:pic>
      <p:pic>
        <p:nvPicPr>
          <p:cNvPr id="20" name="Graphic 19" descr="Lightbulb">
            <a:extLst>
              <a:ext uri="{FF2B5EF4-FFF2-40B4-BE49-F238E27FC236}">
                <a16:creationId xmlns:a16="http://schemas.microsoft.com/office/drawing/2014/main" id="{CCD753B4-F9B0-48FB-B548-BD8A4007211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837113" y="5429151"/>
            <a:ext cx="914400" cy="914400"/>
          </a:xfrm>
          <a:prstGeom prst="rect">
            <a:avLst/>
          </a:prstGeom>
        </p:spPr>
      </p:pic>
      <p:pic>
        <p:nvPicPr>
          <p:cNvPr id="23" name="Content Placeholder 12" descr="Lights On">
            <a:extLst>
              <a:ext uri="{FF2B5EF4-FFF2-40B4-BE49-F238E27FC236}">
                <a16:creationId xmlns:a16="http://schemas.microsoft.com/office/drawing/2014/main" id="{00CF86A9-52B8-4ACE-A6A7-F033EBAB7B1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837113" y="5313915"/>
            <a:ext cx="914400" cy="914400"/>
          </a:xfrm>
          <a:prstGeom prst="rect">
            <a:avLst/>
          </a:prstGeom>
        </p:spPr>
      </p:pic>
      <p:pic>
        <p:nvPicPr>
          <p:cNvPr id="26" name="Graphic 25" descr="Head with gears">
            <a:extLst>
              <a:ext uri="{FF2B5EF4-FFF2-40B4-BE49-F238E27FC236}">
                <a16:creationId xmlns:a16="http://schemas.microsoft.com/office/drawing/2014/main" id="{372867ED-97C7-4E8A-B6DE-83EA2405382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915399" y="342900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267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Content Placeholder 7">
            <a:extLst>
              <a:ext uri="{FF2B5EF4-FFF2-40B4-BE49-F238E27FC236}">
                <a16:creationId xmlns:a16="http://schemas.microsoft.com/office/drawing/2014/main" id="{F7873B28-5BD7-4651-95AF-1FF43ED2C1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9513" y="3318932"/>
            <a:ext cx="4572000" cy="2286000"/>
          </a:xfrm>
          <a:prstGeom prst="roundRect">
            <a:avLst>
              <a:gd name="adj" fmla="val 3441"/>
            </a:avLst>
          </a:prstGeom>
          <a:ln w="50800" cap="sq" cmpd="dbl">
            <a:noFill/>
            <a:miter lim="800000"/>
          </a:ln>
          <a:effectLst/>
        </p:spPr>
      </p:pic>
      <p:pic>
        <p:nvPicPr>
          <p:cNvPr id="223" name="Picture 222">
            <a:extLst>
              <a:ext uri="{FF2B5EF4-FFF2-40B4-BE49-F238E27FC236}">
                <a16:creationId xmlns:a16="http://schemas.microsoft.com/office/drawing/2014/main" id="{3CCD84DC-975D-45A3-9EAC-52EFC50E7A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438"/>
          <a:stretch/>
        </p:blipFill>
        <p:spPr>
          <a:xfrm>
            <a:off x="6096000" y="2065865"/>
            <a:ext cx="2409023" cy="4821144"/>
          </a:xfrm>
          <a:prstGeom prst="roundRect">
            <a:avLst>
              <a:gd name="adj" fmla="val 3441"/>
            </a:avLst>
          </a:prstGeom>
          <a:ln w="50800" cap="sq" cmpd="dbl">
            <a:noFill/>
            <a:miter lim="800000"/>
          </a:ln>
          <a:effectLst/>
        </p:spPr>
      </p:pic>
      <p:pic>
        <p:nvPicPr>
          <p:cNvPr id="224" name="Picture 223" descr="A screenshot of a cell phone&#10;&#10;Description automatically generated">
            <a:extLst>
              <a:ext uri="{FF2B5EF4-FFF2-40B4-BE49-F238E27FC236}">
                <a16:creationId xmlns:a16="http://schemas.microsoft.com/office/drawing/2014/main" id="{92A2E0BB-665A-444F-B1AF-9B90FCEFB8C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438"/>
          <a:stretch/>
        </p:blipFill>
        <p:spPr>
          <a:xfrm>
            <a:off x="8505023" y="2065866"/>
            <a:ext cx="2312204" cy="4792133"/>
          </a:xfrm>
          <a:prstGeom prst="roundRect">
            <a:avLst>
              <a:gd name="adj" fmla="val 3441"/>
            </a:avLst>
          </a:prstGeom>
          <a:ln w="50800" cap="sq" cmpd="dbl">
            <a:noFill/>
            <a:miter lim="800000"/>
          </a:ln>
          <a:effectLst/>
        </p:spPr>
      </p:pic>
      <p:sp>
        <p:nvSpPr>
          <p:cNvPr id="15" name="Title 14">
            <a:extLst>
              <a:ext uri="{FF2B5EF4-FFF2-40B4-BE49-F238E27FC236}">
                <a16:creationId xmlns:a16="http://schemas.microsoft.com/office/drawing/2014/main" id="{556B8E1E-80C1-4660-8916-9136B8FC18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236738"/>
            <a:ext cx="10131425" cy="1456267"/>
          </a:xfrm>
        </p:spPr>
        <p:txBody>
          <a:bodyPr/>
          <a:lstStyle/>
          <a:p>
            <a:r>
              <a:rPr lang="zh-CN" altLang="en-US"/>
              <a:t>特点</a:t>
            </a:r>
            <a:endParaRPr 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ADA5611-CB43-470A-83A3-77D23A2144B0}"/>
              </a:ext>
            </a:extLst>
          </p:cNvPr>
          <p:cNvSpPr txBox="1"/>
          <p:nvPr/>
        </p:nvSpPr>
        <p:spPr>
          <a:xfrm>
            <a:off x="896645" y="1693005"/>
            <a:ext cx="336021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1.</a:t>
            </a:r>
            <a:r>
              <a:rPr lang="zh-CN" altLang="en-US"/>
              <a:t>压力传感器和运用于睡眠端</a:t>
            </a:r>
            <a:endParaRPr lang="en-US" altLang="zh-CN"/>
          </a:p>
          <a:p>
            <a:r>
              <a:rPr lang="en-US" altLang="zh-CN"/>
              <a:t>2.</a:t>
            </a:r>
            <a:r>
              <a:rPr lang="zh-CN" altLang="en-US"/>
              <a:t>闹钟和枕头应用性结合</a:t>
            </a:r>
            <a:endParaRPr lang="en-US" altLang="zh-CN"/>
          </a:p>
          <a:p>
            <a:r>
              <a:rPr lang="en-US" altLang="zh-CN"/>
              <a:t>3.</a:t>
            </a:r>
            <a:r>
              <a:rPr lang="zh-CN" altLang="en-US"/>
              <a:t>基于机器学习算法的睡眠检测</a:t>
            </a:r>
          </a:p>
        </p:txBody>
      </p:sp>
    </p:spTree>
    <p:extLst>
      <p:ext uri="{BB962C8B-B14F-4D97-AF65-F5344CB8AC3E}">
        <p14:creationId xmlns:p14="http://schemas.microsoft.com/office/powerpoint/2010/main" val="3868459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0E7CA516-2814-4C2E-B3A8-B524B64423B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85799" y="643133"/>
            <a:ext cx="8229600" cy="57004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CBB8DA4-A3AE-4CA7-BC5B-56A15628D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dirty="0"/>
              <a:t>智能枕芯</a:t>
            </a:r>
            <a:endParaRPr lang="en-US" dirty="0"/>
          </a:p>
        </p:txBody>
      </p:sp>
      <p:pic>
        <p:nvPicPr>
          <p:cNvPr id="21" name="Content Placeholder 7">
            <a:extLst>
              <a:ext uri="{FF2B5EF4-FFF2-40B4-BE49-F238E27FC236}">
                <a16:creationId xmlns:a16="http://schemas.microsoft.com/office/drawing/2014/main" id="{E66A5E60-92AA-4339-ABD5-7F50BFE3E73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85274" y="4363534"/>
            <a:ext cx="4995861" cy="2494466"/>
          </a:xfrm>
          <a:prstGeom prst="roundRect">
            <a:avLst>
              <a:gd name="adj" fmla="val 5000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C5BBBF05-AFFC-4FAA-B16F-3A9D9DE9B7F6}"/>
              </a:ext>
            </a:extLst>
          </p:cNvPr>
          <p:cNvSpPr/>
          <p:nvPr/>
        </p:nvSpPr>
        <p:spPr>
          <a:xfrm>
            <a:off x="9371946" y="1536174"/>
            <a:ext cx="2465248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+mn-ea"/>
                <a:cs typeface="Times New Roman" panose="02020603050405020304" pitchFamily="18" charset="0"/>
              </a:rPr>
              <a:t>智能枕芯是一个通过物联网技术，与其它智能家居互联互通的嵌入式设备。</a:t>
            </a:r>
            <a:endParaRPr lang="en-US" altLang="zh-CN" sz="2400" dirty="0">
              <a:latin typeface="+mn-ea"/>
              <a:cs typeface="Times New Roman" panose="02020603050405020304" pitchFamily="18" charset="0"/>
            </a:endParaRPr>
          </a:p>
          <a:p>
            <a:r>
              <a:rPr lang="zh-CN" altLang="en-US" sz="2400" dirty="0">
                <a:latin typeface="+mn-ea"/>
                <a:cs typeface="Times New Roman" panose="02020603050405020304" pitchFamily="18" charset="0"/>
              </a:rPr>
              <a:t>旨在利用最小的成本，尽可能地提升用户生活水平与生活便利程度。</a:t>
            </a:r>
            <a:endParaRPr lang="en-US" sz="2400" dirty="0">
              <a:latin typeface="+mn-ea"/>
            </a:endParaRPr>
          </a:p>
        </p:txBody>
      </p:sp>
      <p:pic>
        <p:nvPicPr>
          <p:cNvPr id="23" name="Graphic 22" descr="Alarm Ringing">
            <a:extLst>
              <a:ext uri="{FF2B5EF4-FFF2-40B4-BE49-F238E27FC236}">
                <a16:creationId xmlns:a16="http://schemas.microsoft.com/office/drawing/2014/main" id="{1FB90651-E521-47DF-A903-9171A34A20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14746" y="542915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691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9EB5BF-8CAE-46E1-9F4D-481DCA7AB9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752" y="385665"/>
            <a:ext cx="10131425" cy="1456267"/>
          </a:xfrm>
        </p:spPr>
        <p:txBody>
          <a:bodyPr/>
          <a:lstStyle/>
          <a:p>
            <a:r>
              <a:rPr lang="zh-CN" altLang="en-US"/>
              <a:t>嵌入式软件框架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92AD2698-82D1-4D03-9DD7-38F3BE7ED3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5322" y="106567"/>
            <a:ext cx="5519446" cy="6644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A0646BC8-E804-4E62-9170-0014A128E4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120" y="1572410"/>
            <a:ext cx="9133840" cy="4899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260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ED549E-4B02-4EE3-B190-1A6CF0B7A2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滤波及本地睡眠检测算法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198A067-F412-4FD3-A71A-2AD6114574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729" y="1891741"/>
            <a:ext cx="5090601" cy="4511431"/>
          </a:xfrm>
          <a:prstGeom prst="rect">
            <a:avLst/>
          </a:prstGeom>
        </p:spPr>
      </p:pic>
      <p:graphicFrame>
        <p:nvGraphicFramePr>
          <p:cNvPr id="10" name="表格 10">
            <a:extLst>
              <a:ext uri="{FF2B5EF4-FFF2-40B4-BE49-F238E27FC236}">
                <a16:creationId xmlns:a16="http://schemas.microsoft.com/office/drawing/2014/main" id="{7C47E9E3-B80D-4B61-88B8-E78A3D406167}"/>
              </a:ext>
            </a:extLst>
          </p:cNvPr>
          <p:cNvGraphicFramePr>
            <a:graphicFrameLocks noGrp="1"/>
          </p:cNvGraphicFramePr>
          <p:nvPr/>
        </p:nvGraphicFramePr>
        <p:xfrm>
          <a:off x="6372808" y="1337733"/>
          <a:ext cx="5529123" cy="50233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2474">
                  <a:extLst>
                    <a:ext uri="{9D8B030D-6E8A-4147-A177-3AD203B41FA5}">
                      <a16:colId xmlns:a16="http://schemas.microsoft.com/office/drawing/2014/main" val="1631430751"/>
                    </a:ext>
                  </a:extLst>
                </a:gridCol>
                <a:gridCol w="566220">
                  <a:extLst>
                    <a:ext uri="{9D8B030D-6E8A-4147-A177-3AD203B41FA5}">
                      <a16:colId xmlns:a16="http://schemas.microsoft.com/office/drawing/2014/main" val="4188426781"/>
                    </a:ext>
                  </a:extLst>
                </a:gridCol>
                <a:gridCol w="614347">
                  <a:extLst>
                    <a:ext uri="{9D8B030D-6E8A-4147-A177-3AD203B41FA5}">
                      <a16:colId xmlns:a16="http://schemas.microsoft.com/office/drawing/2014/main" val="3586543052"/>
                    </a:ext>
                  </a:extLst>
                </a:gridCol>
                <a:gridCol w="614347">
                  <a:extLst>
                    <a:ext uri="{9D8B030D-6E8A-4147-A177-3AD203B41FA5}">
                      <a16:colId xmlns:a16="http://schemas.microsoft.com/office/drawing/2014/main" val="2497260866"/>
                    </a:ext>
                  </a:extLst>
                </a:gridCol>
                <a:gridCol w="614347">
                  <a:extLst>
                    <a:ext uri="{9D8B030D-6E8A-4147-A177-3AD203B41FA5}">
                      <a16:colId xmlns:a16="http://schemas.microsoft.com/office/drawing/2014/main" val="2617823229"/>
                    </a:ext>
                  </a:extLst>
                </a:gridCol>
                <a:gridCol w="614347">
                  <a:extLst>
                    <a:ext uri="{9D8B030D-6E8A-4147-A177-3AD203B41FA5}">
                      <a16:colId xmlns:a16="http://schemas.microsoft.com/office/drawing/2014/main" val="4198386547"/>
                    </a:ext>
                  </a:extLst>
                </a:gridCol>
                <a:gridCol w="614347">
                  <a:extLst>
                    <a:ext uri="{9D8B030D-6E8A-4147-A177-3AD203B41FA5}">
                      <a16:colId xmlns:a16="http://schemas.microsoft.com/office/drawing/2014/main" val="834017755"/>
                    </a:ext>
                  </a:extLst>
                </a:gridCol>
                <a:gridCol w="439522">
                  <a:extLst>
                    <a:ext uri="{9D8B030D-6E8A-4147-A177-3AD203B41FA5}">
                      <a16:colId xmlns:a16="http://schemas.microsoft.com/office/drawing/2014/main" val="2176948194"/>
                    </a:ext>
                  </a:extLst>
                </a:gridCol>
                <a:gridCol w="789172">
                  <a:extLst>
                    <a:ext uri="{9D8B030D-6E8A-4147-A177-3AD203B41FA5}">
                      <a16:colId xmlns:a16="http://schemas.microsoft.com/office/drawing/2014/main" val="2814179659"/>
                    </a:ext>
                  </a:extLst>
                </a:gridCol>
              </a:tblGrid>
              <a:tr h="588427">
                <a:tc>
                  <a:txBody>
                    <a:bodyPr/>
                    <a:lstStyle/>
                    <a:p>
                      <a:r>
                        <a:rPr lang="en-US" altLang="zh-CN"/>
                        <a:t>Time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/>
                        <a:t>状态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6898896"/>
                  </a:ext>
                </a:extLst>
              </a:tr>
              <a:tr h="443496">
                <a:tc>
                  <a:txBody>
                    <a:bodyPr/>
                    <a:lstStyle/>
                    <a:p>
                      <a:r>
                        <a:rPr lang="en-US" altLang="zh-CN"/>
                        <a:t>1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/>
                        <a:t>0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/>
                        <a:t>0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/>
                        <a:t>1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/>
                        <a:t>1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/>
                        <a:t>0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/>
                        <a:t>1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/>
                        <a:t>1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/>
                        <a:t>no</a:t>
                      </a:r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1959584"/>
                  </a:ext>
                </a:extLst>
              </a:tr>
              <a:tr h="443496">
                <a:tc>
                  <a:txBody>
                    <a:bodyPr/>
                    <a:lstStyle/>
                    <a:p>
                      <a:r>
                        <a:rPr lang="en-US" altLang="zh-CN"/>
                        <a:t>2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/>
                        <a:t>1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/>
                        <a:t>0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/>
                        <a:t>0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/>
                        <a:t>1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/>
                        <a:t>1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/>
                        <a:t>0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/>
                        <a:t>1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/>
                        <a:t>no</a:t>
                      </a:r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3682092"/>
                  </a:ext>
                </a:extLst>
              </a:tr>
              <a:tr h="443496">
                <a:tc>
                  <a:txBody>
                    <a:bodyPr/>
                    <a:lstStyle/>
                    <a:p>
                      <a:r>
                        <a:rPr lang="en-US" altLang="zh-CN"/>
                        <a:t>3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/>
                        <a:t>0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/>
                        <a:t>1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/>
                        <a:t>0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/>
                        <a:t>0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/>
                        <a:t>1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/>
                        <a:t>1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/>
                        <a:t>0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/>
                        <a:t>no</a:t>
                      </a:r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587707"/>
                  </a:ext>
                </a:extLst>
              </a:tr>
              <a:tr h="443496">
                <a:tc>
                  <a:txBody>
                    <a:bodyPr/>
                    <a:lstStyle/>
                    <a:p>
                      <a:r>
                        <a:rPr lang="en-US" altLang="zh-CN"/>
                        <a:t>4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/>
                        <a:t>1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/>
                        <a:t>0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/>
                        <a:t>1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/>
                        <a:t>0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/>
                        <a:t>0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/>
                        <a:t>1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/>
                        <a:t>1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/>
                        <a:t>no</a:t>
                      </a:r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5715249"/>
                  </a:ext>
                </a:extLst>
              </a:tr>
              <a:tr h="443496">
                <a:tc>
                  <a:txBody>
                    <a:bodyPr/>
                    <a:lstStyle/>
                    <a:p>
                      <a:r>
                        <a:rPr lang="en-US" altLang="zh-CN"/>
                        <a:t>5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/>
                        <a:t>1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/>
                        <a:t>1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/>
                        <a:t>0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/>
                        <a:t>1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/>
                        <a:t>0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/>
                        <a:t>0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/>
                        <a:t>1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/>
                        <a:t>no</a:t>
                      </a:r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0930199"/>
                  </a:ext>
                </a:extLst>
              </a:tr>
              <a:tr h="443496">
                <a:tc>
                  <a:txBody>
                    <a:bodyPr/>
                    <a:lstStyle/>
                    <a:p>
                      <a:r>
                        <a:rPr lang="en-US" altLang="zh-CN"/>
                        <a:t>6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/>
                        <a:t>1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/>
                        <a:t>1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/>
                        <a:t>1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/>
                        <a:t>0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/>
                        <a:t>1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/>
                        <a:t>0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/>
                        <a:t>0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/>
                        <a:t>yes</a:t>
                      </a:r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7986251"/>
                  </a:ext>
                </a:extLst>
              </a:tr>
              <a:tr h="443496">
                <a:tc>
                  <a:txBody>
                    <a:bodyPr/>
                    <a:lstStyle/>
                    <a:p>
                      <a:r>
                        <a:rPr lang="en-US" altLang="zh-CN"/>
                        <a:t>7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/>
                        <a:t>0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/>
                        <a:t>1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/>
                        <a:t>1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/>
                        <a:t>1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/>
                        <a:t>0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/>
                        <a:t>1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/>
                        <a:t>0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/>
                        <a:t>yes</a:t>
                      </a:r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9939043"/>
                  </a:ext>
                </a:extLst>
              </a:tr>
              <a:tr h="443496">
                <a:tc>
                  <a:txBody>
                    <a:bodyPr/>
                    <a:lstStyle/>
                    <a:p>
                      <a:r>
                        <a:rPr lang="en-US" altLang="zh-CN"/>
                        <a:t>8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/>
                        <a:t>0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/>
                        <a:t>0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/>
                        <a:t>1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/>
                        <a:t>1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/>
                        <a:t>1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/>
                        <a:t>0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/>
                        <a:t>1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/>
                        <a:t>yes</a:t>
                      </a:r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4215219"/>
                  </a:ext>
                </a:extLst>
              </a:tr>
              <a:tr h="443496">
                <a:tc>
                  <a:txBody>
                    <a:bodyPr/>
                    <a:lstStyle/>
                    <a:p>
                      <a:r>
                        <a:rPr lang="en-US" altLang="zh-CN"/>
                        <a:t>9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/>
                        <a:t>0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/>
                        <a:t>0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/>
                        <a:t>0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/>
                        <a:t>1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/>
                        <a:t>1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/>
                        <a:t>1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/>
                        <a:t>0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/>
                        <a:t>yes</a:t>
                      </a:r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8920456"/>
                  </a:ext>
                </a:extLst>
              </a:tr>
              <a:tr h="443496">
                <a:tc>
                  <a:txBody>
                    <a:bodyPr/>
                    <a:lstStyle/>
                    <a:p>
                      <a:r>
                        <a:rPr lang="en-US" altLang="zh-CN"/>
                        <a:t>10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/>
                        <a:t>0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/>
                        <a:t>0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/>
                        <a:t>0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/>
                        <a:t>0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/>
                        <a:t>1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/>
                        <a:t>1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/>
                        <a:t>1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/>
                        <a:t>no</a:t>
                      </a:r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4777900"/>
                  </a:ext>
                </a:extLst>
              </a:tr>
            </a:tbl>
          </a:graphicData>
        </a:graphic>
      </p:graphicFrame>
      <p:sp>
        <p:nvSpPr>
          <p:cNvPr id="12" name="文本框 11">
            <a:extLst>
              <a:ext uri="{FF2B5EF4-FFF2-40B4-BE49-F238E27FC236}">
                <a16:creationId xmlns:a16="http://schemas.microsoft.com/office/drawing/2014/main" id="{7DB374E6-68B6-461E-9D0C-8404207BB735}"/>
              </a:ext>
            </a:extLst>
          </p:cNvPr>
          <p:cNvSpPr txBox="1"/>
          <p:nvPr/>
        </p:nvSpPr>
        <p:spPr>
          <a:xfrm>
            <a:off x="9526555" y="964163"/>
            <a:ext cx="2272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/>
              <a:t>Tips:</a:t>
            </a:r>
            <a:r>
              <a:rPr lang="zh-CN" altLang="en-US" sz="1200"/>
              <a:t>实际的采样时间间隔是</a:t>
            </a:r>
            <a:r>
              <a:rPr lang="en-US" altLang="zh-CN" sz="1200"/>
              <a:t>0.5s</a:t>
            </a:r>
            <a:endParaRPr lang="zh-CN" altLang="en-US" sz="1200"/>
          </a:p>
        </p:txBody>
      </p:sp>
      <p:sp>
        <p:nvSpPr>
          <p:cNvPr id="13" name="箭头: 右 12">
            <a:extLst>
              <a:ext uri="{FF2B5EF4-FFF2-40B4-BE49-F238E27FC236}">
                <a16:creationId xmlns:a16="http://schemas.microsoft.com/office/drawing/2014/main" id="{DA9FDB18-F409-4D43-8B72-D5F4B7214598}"/>
              </a:ext>
            </a:extLst>
          </p:cNvPr>
          <p:cNvSpPr/>
          <p:nvPr/>
        </p:nvSpPr>
        <p:spPr>
          <a:xfrm>
            <a:off x="5610808" y="1904482"/>
            <a:ext cx="485192" cy="32277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6E9B88EB-7224-4DC5-8A81-E1A66E1F71A1}"/>
              </a:ext>
            </a:extLst>
          </p:cNvPr>
          <p:cNvSpPr txBox="1"/>
          <p:nvPr/>
        </p:nvSpPr>
        <p:spPr>
          <a:xfrm>
            <a:off x="6547945" y="848557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初始状态为未睡眠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B4869A76-66E6-4EBD-BBF4-5D2A94EF2DF2}"/>
              </a:ext>
            </a:extLst>
          </p:cNvPr>
          <p:cNvSpPr txBox="1"/>
          <p:nvPr/>
        </p:nvSpPr>
        <p:spPr>
          <a:xfrm>
            <a:off x="6547945" y="871830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检测到了波动数据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D59100A8-873A-4290-84ED-AB7CC2F3A38F}"/>
              </a:ext>
            </a:extLst>
          </p:cNvPr>
          <p:cNvSpPr txBox="1"/>
          <p:nvPr/>
        </p:nvSpPr>
        <p:spPr>
          <a:xfrm>
            <a:off x="6547945" y="848557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判断状态改变为睡眠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0550E1CE-5A7C-4E70-A5FE-068B8BA41948}"/>
              </a:ext>
            </a:extLst>
          </p:cNvPr>
          <p:cNvSpPr txBox="1"/>
          <p:nvPr/>
        </p:nvSpPr>
        <p:spPr>
          <a:xfrm>
            <a:off x="6547945" y="848557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状态改变为未睡眠</a:t>
            </a:r>
          </a:p>
        </p:txBody>
      </p:sp>
    </p:spTree>
    <p:extLst>
      <p:ext uri="{BB962C8B-B14F-4D97-AF65-F5344CB8AC3E}">
        <p14:creationId xmlns:p14="http://schemas.microsoft.com/office/powerpoint/2010/main" val="3865975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1.875E-6 2.59259E-6 L -0.00052 0.13819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6898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6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42" presetClass="path" presetSubtype="0" accel="50000" decel="50000" fill="hold" grpId="2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0.00052 0.13819 L 0.00117 0.32986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5" y="9167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42" presetClass="path" presetSubtype="0" accel="50000" decel="50000" fill="hold" grpId="3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00117 0.32986 L 0.00247 0.59004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" y="13218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13" grpId="2" animBg="1"/>
      <p:bldP spid="13" grpId="3" animBg="1"/>
      <p:bldP spid="14" grpId="0"/>
      <p:bldP spid="14" grpId="1"/>
      <p:bldP spid="16" grpId="0"/>
      <p:bldP spid="16" grpId="1"/>
      <p:bldP spid="17" grpId="0"/>
      <p:bldP spid="17" grpId="1"/>
      <p:bldP spid="1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2A8D005-0E69-4A89-BB63-F7D221AFD5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硬件功耗问题以及充电问题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A83E9EAB-D04B-4027-890B-69D34509C2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5712" y="2435859"/>
            <a:ext cx="9107487" cy="2854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5B49D604-FA36-4C91-AB9C-0F4715D868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4911" y="2065867"/>
            <a:ext cx="9209088" cy="4003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62E1F328-2783-4E60-9581-3B12DDA27F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9490" y="609600"/>
            <a:ext cx="4296846" cy="6167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274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6" dur="12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199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12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18" dur="11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EDFEE8-6FE2-459D-98B0-E8AB709A46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909" y="808055"/>
            <a:ext cx="3979205" cy="145336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zh-CN" altLang="en-US"/>
              <a:t>市场与竞争分析</a:t>
            </a:r>
            <a:endParaRPr lang="en-US"/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CD193F2-1324-4C73-AB1F-DC5AED4967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178" y="2261420"/>
            <a:ext cx="4002936" cy="3637935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zh-CN" altLang="en-US"/>
              <a:t>相比市场上已有的各种智能枕头，我们已经添加了智能闹钟和控制其它智能家电的功能。相比同样有着智能闹钟和控制其它智能家电功能语音助手</a:t>
            </a:r>
            <a:r>
              <a:rPr lang="en-US"/>
              <a:t>(</a:t>
            </a:r>
            <a:r>
              <a:rPr lang="zh-CN" altLang="en-US"/>
              <a:t>比如天猫精灵</a:t>
            </a:r>
            <a:r>
              <a:rPr lang="en-US"/>
              <a:t>)</a:t>
            </a:r>
            <a:r>
              <a:rPr lang="zh-CN" altLang="en-US"/>
              <a:t>，我们的设备更适合被放在卧室，因为它能监测睡眠状态，让闹钟更加智能。此外，我们的设备不会采集语音信息，对保护用户的隐私更友好。并且，我们的硬件成本是所有产品里面最低的。</a:t>
            </a:r>
            <a:endParaRPr lang="en-US"/>
          </a:p>
        </p:txBody>
      </p:sp>
      <p:graphicFrame>
        <p:nvGraphicFramePr>
          <p:cNvPr id="20" name="Content Placeholder 19">
            <a:extLst>
              <a:ext uri="{FF2B5EF4-FFF2-40B4-BE49-F238E27FC236}">
                <a16:creationId xmlns:a16="http://schemas.microsoft.com/office/drawing/2014/main" id="{11D2519E-335D-4B72-9E6B-B09D8C712377}"/>
              </a:ext>
            </a:extLst>
          </p:cNvPr>
          <p:cNvGraphicFramePr>
            <a:graphicFrameLocks noGrp="1"/>
          </p:cNvGraphicFramePr>
          <p:nvPr>
            <p:ph sz="half" idx="4294967295"/>
          </p:nvPr>
        </p:nvGraphicFramePr>
        <p:xfrm>
          <a:off x="5289752" y="1615006"/>
          <a:ext cx="6095595" cy="3465757"/>
        </p:xfrm>
        <a:graphic>
          <a:graphicData uri="http://schemas.openxmlformats.org/drawingml/2006/table">
            <a:tbl>
              <a:tblPr firstRow="1" firstCol="1" bandRow="1">
                <a:tableStyleId>{8799B23B-EC83-4686-B30A-512413B5E67A}</a:tableStyleId>
              </a:tblPr>
              <a:tblGrid>
                <a:gridCol w="859780">
                  <a:extLst>
                    <a:ext uri="{9D8B030D-6E8A-4147-A177-3AD203B41FA5}">
                      <a16:colId xmlns:a16="http://schemas.microsoft.com/office/drawing/2014/main" val="2407201566"/>
                    </a:ext>
                  </a:extLst>
                </a:gridCol>
                <a:gridCol w="1123504">
                  <a:extLst>
                    <a:ext uri="{9D8B030D-6E8A-4147-A177-3AD203B41FA5}">
                      <a16:colId xmlns:a16="http://schemas.microsoft.com/office/drawing/2014/main" val="3634645562"/>
                    </a:ext>
                  </a:extLst>
                </a:gridCol>
                <a:gridCol w="859780">
                  <a:extLst>
                    <a:ext uri="{9D8B030D-6E8A-4147-A177-3AD203B41FA5}">
                      <a16:colId xmlns:a16="http://schemas.microsoft.com/office/drawing/2014/main" val="832689621"/>
                    </a:ext>
                  </a:extLst>
                </a:gridCol>
                <a:gridCol w="859780">
                  <a:extLst>
                    <a:ext uri="{9D8B030D-6E8A-4147-A177-3AD203B41FA5}">
                      <a16:colId xmlns:a16="http://schemas.microsoft.com/office/drawing/2014/main" val="2934472595"/>
                    </a:ext>
                  </a:extLst>
                </a:gridCol>
                <a:gridCol w="873660">
                  <a:extLst>
                    <a:ext uri="{9D8B030D-6E8A-4147-A177-3AD203B41FA5}">
                      <a16:colId xmlns:a16="http://schemas.microsoft.com/office/drawing/2014/main" val="3195092492"/>
                    </a:ext>
                  </a:extLst>
                </a:gridCol>
                <a:gridCol w="1519091">
                  <a:extLst>
                    <a:ext uri="{9D8B030D-6E8A-4147-A177-3AD203B41FA5}">
                      <a16:colId xmlns:a16="http://schemas.microsoft.com/office/drawing/2014/main" val="148124180"/>
                    </a:ext>
                  </a:extLst>
                </a:gridCol>
              </a:tblGrid>
              <a:tr h="1374352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9193" marR="99193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sz="2100">
                          <a:effectLst/>
                        </a:rPr>
                        <a:t>睡眠状态监测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9193" marR="99193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sz="2100">
                          <a:effectLst/>
                        </a:rPr>
                        <a:t>按摩功能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9193" marR="99193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sz="2100">
                          <a:effectLst/>
                        </a:rPr>
                        <a:t>智能闹钟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9193" marR="99193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sz="2100">
                          <a:effectLst/>
                        </a:rPr>
                        <a:t>控制其它</a:t>
                      </a:r>
                      <a:endParaRPr lang="en-US" sz="1600">
                        <a:effectLst/>
                      </a:endParaRPr>
                    </a:p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sz="2100">
                          <a:effectLst/>
                        </a:rPr>
                        <a:t>智能家居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9193" marR="99193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sz="2100">
                          <a:effectLst/>
                        </a:rPr>
                        <a:t>价格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9193" marR="99193" marT="0" marB="0"/>
                </a:tc>
                <a:extLst>
                  <a:ext uri="{0D108BD9-81ED-4DB2-BD59-A6C34878D82A}">
                    <a16:rowId xmlns:a16="http://schemas.microsoft.com/office/drawing/2014/main" val="799681274"/>
                  </a:ext>
                </a:extLst>
              </a:tr>
              <a:tr h="69713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sz="2100">
                          <a:effectLst/>
                        </a:rPr>
                        <a:t>语音助手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9193" marR="9919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>
                          <a:effectLst/>
                        </a:rPr>
                        <a:t>X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9193" marR="9919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>
                          <a:effectLst/>
                        </a:rPr>
                        <a:t>X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9193" marR="9919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sz="2100">
                          <a:effectLst/>
                        </a:rPr>
                        <a:t>√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9193" marR="9919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sz="2100">
                          <a:effectLst/>
                        </a:rPr>
                        <a:t>√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9193" marR="99193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>
                          <a:effectLst/>
                        </a:rPr>
                        <a:t>100~500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9193" marR="99193" marT="0" marB="0"/>
                </a:tc>
                <a:extLst>
                  <a:ext uri="{0D108BD9-81ED-4DB2-BD59-A6C34878D82A}">
                    <a16:rowId xmlns:a16="http://schemas.microsoft.com/office/drawing/2014/main" val="3078971097"/>
                  </a:ext>
                </a:extLst>
              </a:tr>
              <a:tr h="69713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sz="2100">
                          <a:effectLst/>
                        </a:rPr>
                        <a:t>智能枕头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9193" marR="9919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sz="2100">
                          <a:effectLst/>
                        </a:rPr>
                        <a:t>√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9193" marR="9919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sz="2100">
                          <a:effectLst/>
                        </a:rPr>
                        <a:t>√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9193" marR="9919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>
                          <a:effectLst/>
                        </a:rPr>
                        <a:t>X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9193" marR="9919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>
                          <a:effectLst/>
                        </a:rPr>
                        <a:t>X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9193" marR="99193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>
                          <a:effectLst/>
                        </a:rPr>
                        <a:t>300~1800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9193" marR="99193" marT="0" marB="0"/>
                </a:tc>
                <a:extLst>
                  <a:ext uri="{0D108BD9-81ED-4DB2-BD59-A6C34878D82A}">
                    <a16:rowId xmlns:a16="http://schemas.microsoft.com/office/drawing/2014/main" val="3389656526"/>
                  </a:ext>
                </a:extLst>
              </a:tr>
              <a:tr h="69713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sz="2100">
                          <a:effectLst/>
                        </a:rPr>
                        <a:t>智能枕芯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9193" marR="9919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sz="2100">
                          <a:effectLst/>
                        </a:rPr>
                        <a:t>√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9193" marR="9919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>
                          <a:effectLst/>
                        </a:rPr>
                        <a:t>X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9193" marR="9919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sz="2100">
                          <a:effectLst/>
                        </a:rPr>
                        <a:t>√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9193" marR="9919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sz="2100">
                          <a:effectLst/>
                        </a:rPr>
                        <a:t>√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9193" marR="99193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>
                          <a:effectLst/>
                        </a:rPr>
                        <a:t>40~100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9193" marR="99193" marT="0" marB="0"/>
                </a:tc>
                <a:extLst>
                  <a:ext uri="{0D108BD9-81ED-4DB2-BD59-A6C34878D82A}">
                    <a16:rowId xmlns:a16="http://schemas.microsoft.com/office/drawing/2014/main" val="204937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77289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E57094B-4684-420B-AFE0-4E41CA2AF71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26D5668-1971-40BB-BC7C-94C9B101AAB7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3370F4A1-FC59-4361-989F-6C79533DA56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779</Words>
  <Application>Microsoft Office PowerPoint</Application>
  <PresentationFormat>Widescreen</PresentationFormat>
  <Paragraphs>153</Paragraphs>
  <Slides>14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宋体</vt:lpstr>
      <vt:lpstr>Arial</vt:lpstr>
      <vt:lpstr>Calibri</vt:lpstr>
      <vt:lpstr>Calibri Light</vt:lpstr>
      <vt:lpstr>Celestial</vt:lpstr>
      <vt:lpstr>智能枕芯 </vt:lpstr>
      <vt:lpstr>枕芯</vt:lpstr>
      <vt:lpstr>智能</vt:lpstr>
      <vt:lpstr>特点</vt:lpstr>
      <vt:lpstr>智能枕芯</vt:lpstr>
      <vt:lpstr>嵌入式软件框架</vt:lpstr>
      <vt:lpstr>滤波及本地睡眠检测算法</vt:lpstr>
      <vt:lpstr>硬件功耗问题以及充电问题</vt:lpstr>
      <vt:lpstr>市场与竞争分析</vt:lpstr>
      <vt:lpstr>后端服务器</vt:lpstr>
      <vt:lpstr>基于深度学习的 睡眠状态预测算法</vt:lpstr>
      <vt:lpstr>前端架构</vt:lpstr>
      <vt:lpstr>前端操作逻辑</vt:lpstr>
      <vt:lpstr>致谢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2020-06-05T06:31:44Z</dcterms:created>
  <dcterms:modified xsi:type="dcterms:W3CDTF">2020-06-29T10:13:18Z</dcterms:modified>
</cp:coreProperties>
</file>